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9"/>
  </p:notesMasterIdLst>
  <p:sldIdLst>
    <p:sldId id="403" r:id="rId2"/>
    <p:sldId id="272" r:id="rId3"/>
    <p:sldId id="305" r:id="rId4"/>
    <p:sldId id="256" r:id="rId5"/>
    <p:sldId id="404" r:id="rId6"/>
    <p:sldId id="312" r:id="rId7"/>
    <p:sldId id="311" r:id="rId8"/>
    <p:sldId id="315" r:id="rId9"/>
    <p:sldId id="314" r:id="rId10"/>
    <p:sldId id="322" r:id="rId11"/>
    <p:sldId id="298" r:id="rId12"/>
    <p:sldId id="299" r:id="rId13"/>
    <p:sldId id="300" r:id="rId14"/>
    <p:sldId id="263" r:id="rId15"/>
    <p:sldId id="264" r:id="rId16"/>
    <p:sldId id="292" r:id="rId17"/>
    <p:sldId id="318" r:id="rId18"/>
    <p:sldId id="317" r:id="rId19"/>
    <p:sldId id="324" r:id="rId20"/>
    <p:sldId id="323" r:id="rId21"/>
    <p:sldId id="325" r:id="rId22"/>
    <p:sldId id="326" r:id="rId23"/>
    <p:sldId id="327" r:id="rId24"/>
    <p:sldId id="328" r:id="rId25"/>
    <p:sldId id="406" r:id="rId26"/>
    <p:sldId id="329" r:id="rId27"/>
    <p:sldId id="268" r:id="rId28"/>
    <p:sldId id="269" r:id="rId29"/>
    <p:sldId id="333" r:id="rId30"/>
    <p:sldId id="316" r:id="rId31"/>
    <p:sldId id="335" r:id="rId32"/>
    <p:sldId id="336" r:id="rId33"/>
    <p:sldId id="338" r:id="rId34"/>
    <p:sldId id="337" r:id="rId35"/>
    <p:sldId id="339" r:id="rId36"/>
    <p:sldId id="319" r:id="rId37"/>
    <p:sldId id="331" r:id="rId38"/>
    <p:sldId id="332" r:id="rId39"/>
    <p:sldId id="405" r:id="rId40"/>
    <p:sldId id="397" r:id="rId41"/>
    <p:sldId id="330" r:id="rId42"/>
    <p:sldId id="274" r:id="rId43"/>
    <p:sldId id="275" r:id="rId44"/>
    <p:sldId id="276" r:id="rId45"/>
    <p:sldId id="277" r:id="rId46"/>
    <p:sldId id="282" r:id="rId47"/>
    <p:sldId id="320" r:id="rId4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72481"/>
  </p:normalViewPr>
  <p:slideViewPr>
    <p:cSldViewPr snapToGrid="0" snapToObjects="1">
      <p:cViewPr varScale="1">
        <p:scale>
          <a:sx n="45" d="100"/>
          <a:sy n="45" d="100"/>
        </p:scale>
        <p:origin x="1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jpe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Models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–&gt; 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wheelsize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                –&gt; climate 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   –&gt; speed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                 --&gt; temperature outside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759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1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keyword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7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686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37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Fetch model info from </a:t>
            </a:r>
            <a:r>
              <a:rPr lang="en-US" dirty="0" err="1"/>
              <a:t>BatteryService</a:t>
            </a:r>
            <a:r>
              <a:rPr lang="en-US" dirty="0"/>
              <a:t> and update ‘</a:t>
            </a:r>
            <a:r>
              <a:rPr lang="en-US" b="1" dirty="0" err="1"/>
              <a:t>carstat</a:t>
            </a:r>
            <a:r>
              <a:rPr lang="en-US" dirty="0"/>
              <a:t>’ state variable</a:t>
            </a:r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componentDidMount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runs after the component output has been rendered to the DOM.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4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531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34" y="3866590"/>
            <a:ext cx="2603129" cy="260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3125790"/>
            <a:ext cx="2826380" cy="14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25" y="453898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578684" y="7144964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587" y="7284302"/>
            <a:ext cx="308097" cy="4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65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(d) = V</a:t>
            </a:r>
          </a:p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(data) = View</a:t>
            </a:r>
            <a:endParaRPr lang="en-US" sz="8000" dirty="0"/>
          </a:p>
          <a:p>
            <a:pPr marL="180975" indent="0" algn="ctr">
              <a:buNone/>
            </a:pP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400" b="1" dirty="0"/>
              <a:t>&lt;div id="root"&gt;&lt;/div&gt;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777152"/>
              </p:ext>
            </p:extLst>
          </p:nvPr>
        </p:nvGraphicFramePr>
        <p:xfrm>
          <a:off x="9327051" y="7451099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061" y="1410013"/>
            <a:ext cx="11667220" cy="6867714"/>
          </a:xfrm>
        </p:spPr>
      </p:pic>
    </p:spTree>
    <p:extLst>
      <p:ext uri="{BB962C8B-B14F-4D97-AF65-F5344CB8AC3E}">
        <p14:creationId xmlns:p14="http://schemas.microsoft.com/office/powerpoint/2010/main" val="392759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return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</a:t>
            </a:r>
            <a:r>
              <a:rPr lang="en-US" dirty="0"/>
              <a:t>="header"&gt;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logoUrl</a:t>
            </a:r>
            <a:r>
              <a:rPr lang="en-US" dirty="0"/>
              <a:t>}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Agenda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Choose your framework, ReactJS or </a:t>
            </a:r>
            <a:r>
              <a:rPr lang="en-US" b="1" dirty="0" err="1"/>
              <a:t>Vue.js</a:t>
            </a:r>
            <a:r>
              <a:rPr lang="en-US" b="1" dirty="0"/>
              <a:t>!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</a:t>
            </a:r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  <a:p>
            <a:pPr marL="0" indent="0" algn="ctr">
              <a:buNone/>
            </a:pPr>
            <a:r>
              <a:rPr lang="en-US" dirty="0"/>
              <a:t>Start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079" y="5473270"/>
            <a:ext cx="521557" cy="521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489" y="6616588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6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>
                <a:solidFill>
                  <a:srgbClr val="0070C0"/>
                </a:solidFill>
              </a:rPr>
              <a:t>Provides:</a:t>
            </a:r>
          </a:p>
          <a:p>
            <a:pPr marL="180975" indent="0" algn="ctr">
              <a:buNone/>
            </a:pPr>
            <a:r>
              <a:rPr lang="en-US" sz="4000" dirty="0">
                <a:solidFill>
                  <a:srgbClr val="00B0F0"/>
                </a:solidFill>
              </a:rPr>
              <a:t>data = local state</a:t>
            </a:r>
          </a:p>
          <a:p>
            <a:pPr marL="180975" indent="0" algn="ctr">
              <a:buNone/>
            </a:pPr>
            <a:r>
              <a:rPr lang="en-US" sz="4000" dirty="0">
                <a:solidFill>
                  <a:srgbClr val="00B0F0"/>
                </a:solidFill>
              </a:rPr>
              <a:t>props</a:t>
            </a:r>
          </a:p>
          <a:p>
            <a:pPr marL="180975" indent="0" algn="ctr">
              <a:buNone/>
            </a:pPr>
            <a:r>
              <a:rPr lang="en-US" sz="4000" dirty="0"/>
              <a:t> </a:t>
            </a:r>
            <a:r>
              <a:rPr lang="en-US" sz="4000" dirty="0">
                <a:solidFill>
                  <a:srgbClr val="00B0F0"/>
                </a:solidFill>
              </a:rPr>
              <a:t>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4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/>
              <a:t>class </a:t>
            </a:r>
            <a:r>
              <a:rPr lang="en-US" sz="2400" dirty="0" err="1"/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 () {</a:t>
            </a:r>
            <a:br>
              <a:rPr lang="en-US" sz="2400" dirty="0"/>
            </a:br>
            <a:r>
              <a:rPr lang="en-US" sz="24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		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[],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		speed: 55,</a:t>
            </a:r>
            <a:br>
              <a:rPr lang="en-US" sz="2400" dirty="0"/>
            </a:br>
            <a:r>
              <a:rPr lang="en-US" sz="2400" dirty="0"/>
              <a:t>				temperature: 20,</a:t>
            </a:r>
            <a:br>
              <a:rPr lang="en-US" sz="2400" dirty="0"/>
            </a:br>
            <a:r>
              <a:rPr lang="en-US" sz="2400" dirty="0"/>
              <a:t>				climate: true,</a:t>
            </a:r>
            <a:br>
              <a:rPr lang="en-US" sz="2400" dirty="0"/>
            </a:br>
            <a:r>
              <a:rPr lang="en-US" sz="2400" dirty="0"/>
              <a:t>				wheels: 19</a:t>
            </a:r>
            <a:br>
              <a:rPr lang="en-US" sz="2400" dirty="0"/>
            </a:br>
            <a:r>
              <a:rPr lang="en-US" sz="2400" dirty="0"/>
              <a:t>			}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    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/>
            <a:r>
              <a:rPr lang="en-US" b="1" dirty="0" err="1"/>
              <a:t>carstats</a:t>
            </a:r>
            <a:r>
              <a:rPr lang="en-US" b="1" dirty="0"/>
              <a:t> (object array)</a:t>
            </a:r>
            <a:r>
              <a:rPr lang="en-US" dirty="0"/>
              <a:t> : is for calculating the maximum battery range per model. This range is based on the user input (</a:t>
            </a:r>
            <a:r>
              <a:rPr lang="en-US" dirty="0" err="1"/>
              <a:t>wheelsize</a:t>
            </a:r>
            <a:r>
              <a:rPr lang="en-US" dirty="0"/>
              <a:t> – climate – speed - </a:t>
            </a:r>
            <a:r>
              <a:rPr lang="en-US" dirty="0" err="1"/>
              <a:t>temparature</a:t>
            </a:r>
            <a:r>
              <a:rPr lang="en-US" dirty="0"/>
              <a:t>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7D25-E65B-3E4D-862E-43BC3DA5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carstats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5C588-02FE-1943-9496-8C38276C6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[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{"model":"60","miles":267},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{"model":"60D","miles":271},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{"model":"75","miles":323},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{"model":"75D","miles":332},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{"model":"90D","miles":365},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{"model":"P100D","miles":409}</a:t>
            </a:r>
          </a:p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]</a:t>
            </a:r>
          </a:p>
          <a:p>
            <a:pPr marL="180975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8747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AC3A-ED0A-004D-884C-829B6D29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68084-EB7F-6E40-BFF4-D4BD6EB18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533774"/>
            <a:ext cx="11137275" cy="478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846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Service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F8B01-110E-7B4E-A911-C0E775672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3166533"/>
            <a:ext cx="11216640" cy="46414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Provides the data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>
                <a:solidFill>
                  <a:schemeClr val="bg1"/>
                </a:solidFill>
              </a:rPr>
              <a:t>tesla_models</a:t>
            </a:r>
            <a:r>
              <a:rPr lang="en-US" b="1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b="1" dirty="0">
                <a:solidFill>
                  <a:schemeClr val="accent2"/>
                </a:solidFill>
              </a:rPr>
              <a:t>'60', '60D', '75', '75D', '90D', 'P100D’</a:t>
            </a:r>
          </a:p>
          <a:p>
            <a:endParaRPr lang="en-US" b="1" dirty="0"/>
          </a:p>
          <a:p>
            <a:endParaRPr lang="en-US" b="1" dirty="0">
              <a:solidFill>
                <a:schemeClr val="accent2"/>
              </a:solidFill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58FB88-3572-9F4D-861E-8428DEE46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4303" y="5147734"/>
            <a:ext cx="3310497" cy="341376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66B145-1980-274B-87D6-044F22E7A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548594"/>
              </p:ext>
            </p:extLst>
          </p:nvPr>
        </p:nvGraphicFramePr>
        <p:xfrm>
          <a:off x="0" y="6059961"/>
          <a:ext cx="9300083" cy="247091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00083">
                  <a:extLst>
                    <a:ext uri="{9D8B030D-6E8A-4147-A177-3AD203B41FA5}">
                      <a16:colId xmlns:a16="http://schemas.microsoft.com/office/drawing/2014/main" val="2200094965"/>
                    </a:ext>
                  </a:extLst>
                </a:gridCol>
              </a:tblGrid>
              <a:tr h="2470912">
                <a:tc>
                  <a:txBody>
                    <a:bodyPr/>
                    <a:lstStyle/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Models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–&gt; </a:t>
                      </a:r>
                      <a:r>
                        <a:rPr lang="en-US" sz="2300" b="1" dirty="0" err="1">
                          <a:solidFill>
                            <a:srgbClr val="C00000"/>
                          </a:solidFill>
                        </a:rPr>
                        <a:t>wheelsize</a:t>
                      </a: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                –&gt; climate 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                                –&gt; speed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  <a:sym typeface="Wingdings" pitchFamily="2" charset="2"/>
                        </a:rPr>
                        <a:t>                                                           --&gt;</a:t>
                      </a: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sz="2300" b="1" dirty="0" err="1">
                          <a:solidFill>
                            <a:srgbClr val="C00000"/>
                          </a:solidFill>
                        </a:rPr>
                        <a:t>temparature</a:t>
                      </a:r>
                      <a:endParaRPr lang="en-US" sz="2300" b="1" dirty="0">
                        <a:solidFill>
                          <a:srgbClr val="C00000"/>
                        </a:solidFill>
                      </a:endParaRPr>
                    </a:p>
                    <a:p>
                      <a:endParaRPr lang="en-US" sz="1500" dirty="0"/>
                    </a:p>
                  </a:txBody>
                  <a:tcPr marL="97536" marR="97536" marT="48768" marB="48768"/>
                </a:tc>
                <a:extLst>
                  <a:ext uri="{0D108BD9-81ED-4DB2-BD59-A6C34878D82A}">
                    <a16:rowId xmlns:a16="http://schemas.microsoft.com/office/drawing/2014/main" val="3838878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8044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Exercise: check Tesla Battery Service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140928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85" y="1730830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95944"/>
            <a:ext cx="11099799" cy="9557656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b="1" dirty="0"/>
              <a:t> </a:t>
            </a:r>
            <a:r>
              <a:rPr lang="en-US" sz="2400" dirty="0"/>
              <a:t>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2400" dirty="0"/>
              <a:t>!"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	return &lt;h1&gt;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2400" dirty="0"/>
              <a:t>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9437915" y="6041570"/>
            <a:ext cx="240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22" y="8195129"/>
            <a:ext cx="351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17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bg1"/>
                </a:solidFill>
              </a:rPr>
              <a:t>my friend !</a:t>
            </a:r>
            <a:r>
              <a:rPr lang="en-US" sz="2400" dirty="0"/>
              <a:t>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this.updateMessage.bind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2400" b="1" dirty="0"/>
            </a:br>
            <a:r>
              <a:rPr lang="en-US" sz="2400" b="1" dirty="0"/>
              <a:t>	</a:t>
            </a:r>
            <a:r>
              <a:rPr lang="en-US" sz="2400" dirty="0"/>
              <a:t>}</a:t>
            </a:r>
            <a:r>
              <a:rPr lang="en-US" sz="2400" b="1" dirty="0"/>
              <a:t> </a:t>
            </a:r>
          </a:p>
          <a:p>
            <a:pPr marL="180975" indent="0">
              <a:buNone/>
            </a:pPr>
            <a:r>
              <a:rPr lang="en-US" sz="2400" b="1" dirty="0"/>
              <a:t>	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		</a:t>
            </a:r>
            <a:r>
              <a:rPr lang="en-US" sz="2400" b="1" dirty="0" err="1">
                <a:solidFill>
                  <a:srgbClr val="00B0F0"/>
                </a:solidFill>
                <a:highlight>
                  <a:srgbClr val="FFFF00"/>
                </a:highlight>
              </a:rPr>
              <a:t>this.setState</a:t>
            </a:r>
            <a:r>
              <a:rPr lang="en-US" sz="2400" b="1" dirty="0"/>
              <a:t>({</a:t>
            </a:r>
            <a:br>
              <a:rPr lang="en-US" sz="2400" b="1" dirty="0"/>
            </a:br>
            <a:r>
              <a:rPr lang="en-US" sz="2400" b="1" dirty="0"/>
              <a:t>			message: "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4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400" b="1" dirty="0">
                <a:solidFill>
                  <a:schemeClr val="tx1"/>
                </a:solidFill>
              </a:rPr>
              <a:t>"</a:t>
            </a:r>
            <a:br>
              <a:rPr lang="en-US" sz="2400" b="1" dirty="0"/>
            </a:br>
            <a:r>
              <a:rPr lang="en-US" sz="2400" b="1" dirty="0"/>
              <a:t>		});</a:t>
            </a:r>
            <a:br>
              <a:rPr lang="en-US" sz="2400" b="1" dirty="0"/>
            </a:br>
            <a:r>
              <a:rPr lang="en-US" sz="2400" b="1" dirty="0"/>
              <a:t>	} </a:t>
            </a:r>
          </a:p>
          <a:p>
            <a:pPr marL="180975" indent="0">
              <a:buNone/>
            </a:pPr>
            <a:r>
              <a:rPr lang="en-US" sz="2400" b="1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	return &lt;h1&gt;Hello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346759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000" dirty="0"/>
              <a:t>class </a:t>
            </a:r>
            <a:r>
              <a:rPr lang="en-US" sz="2000" b="1" i="1" dirty="0" err="1">
                <a:solidFill>
                  <a:srgbClr val="00B0F0"/>
                </a:solidFill>
              </a:rPr>
              <a:t>W</a:t>
            </a:r>
            <a:r>
              <a:rPr lang="en-US" sz="2000" i="1" dirty="0" err="1">
                <a:solidFill>
                  <a:srgbClr val="00B0F0"/>
                </a:solidFill>
              </a:rPr>
              <a:t>elcome</a:t>
            </a:r>
            <a:r>
              <a:rPr lang="en-US" sz="2000" b="1" i="1" dirty="0" err="1">
                <a:solidFill>
                  <a:srgbClr val="00B0F0"/>
                </a:solidFill>
              </a:rPr>
              <a:t>Statefull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constructor(){</a:t>
            </a:r>
            <a:br>
              <a:rPr lang="en-US" sz="2000" dirty="0"/>
            </a:br>
            <a:r>
              <a:rPr lang="en-US" sz="2000" dirty="0"/>
              <a:t>		super();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dirty="0" err="1">
                <a:solidFill>
                  <a:srgbClr val="00B0F0"/>
                </a:solidFill>
              </a:rPr>
              <a:t>this.state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= {</a:t>
            </a:r>
            <a:br>
              <a:rPr lang="en-US" sz="2000" dirty="0"/>
            </a:br>
            <a:r>
              <a:rPr lang="en-US" sz="2000" dirty="0"/>
              <a:t>			message: "</a:t>
            </a:r>
            <a:r>
              <a:rPr lang="en-US" sz="2000" dirty="0">
                <a:solidFill>
                  <a:schemeClr val="bg1"/>
                </a:solidFill>
              </a:rPr>
              <a:t>my friend !"</a:t>
            </a:r>
            <a:br>
              <a:rPr lang="en-US" sz="2000" dirty="0"/>
            </a:br>
            <a:r>
              <a:rPr lang="en-US" sz="2000" dirty="0"/>
              <a:t>		};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b="1" dirty="0" err="1"/>
              <a:t>this.updateMessage</a:t>
            </a:r>
            <a:r>
              <a:rPr lang="en-US" sz="2000" b="1" dirty="0"/>
              <a:t> = </a:t>
            </a:r>
            <a:r>
              <a:rPr lang="en-US" sz="2000" b="1" dirty="0" err="1"/>
              <a:t>this.updateMessage.bind</a:t>
            </a:r>
            <a:r>
              <a:rPr lang="en-US" sz="2000" b="1" dirty="0"/>
              <a:t>(this);</a:t>
            </a:r>
            <a:br>
              <a:rPr lang="en-US" sz="2000" b="1" dirty="0"/>
            </a:br>
            <a:r>
              <a:rPr lang="en-US" sz="2000" b="1" dirty="0"/>
              <a:t>	</a:t>
            </a:r>
            <a:r>
              <a:rPr lang="en-US" sz="2000" dirty="0"/>
              <a:t>}</a:t>
            </a:r>
            <a:r>
              <a:rPr lang="en-US" sz="2000" b="1" dirty="0"/>
              <a:t>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b="1" dirty="0" err="1"/>
              <a:t>updateMessage</a:t>
            </a:r>
            <a:r>
              <a:rPr lang="en-US" sz="2000" b="1" dirty="0"/>
              <a:t>() {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b="1" dirty="0" err="1">
                <a:solidFill>
                  <a:srgbClr val="00B0F0"/>
                </a:solidFill>
              </a:rPr>
              <a:t>this.setState</a:t>
            </a:r>
            <a:r>
              <a:rPr lang="en-US" sz="2000" b="1" dirty="0"/>
              <a:t>({</a:t>
            </a:r>
            <a:br>
              <a:rPr lang="en-US" sz="2000" b="1" dirty="0"/>
            </a:br>
            <a:r>
              <a:rPr lang="en-US" sz="2000" b="1" dirty="0"/>
              <a:t>			message: "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0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000" b="1" dirty="0">
                <a:solidFill>
                  <a:schemeClr val="tx1"/>
                </a:solidFill>
              </a:rPr>
              <a:t>"</a:t>
            </a:r>
            <a:br>
              <a:rPr lang="en-US" sz="2000" b="1" dirty="0"/>
            </a:br>
            <a:r>
              <a:rPr lang="en-US" sz="2000" b="1" dirty="0"/>
              <a:t>		});</a:t>
            </a:r>
            <a:br>
              <a:rPr lang="en-US" sz="2000" b="1" dirty="0"/>
            </a:br>
            <a:r>
              <a:rPr lang="en-US" sz="2000" b="1" dirty="0"/>
              <a:t>	}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00B0F0"/>
                </a:solidFill>
              </a:rPr>
              <a:t>render( ) </a:t>
            </a: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		return (</a:t>
            </a:r>
            <a:br>
              <a:rPr lang="en-US" sz="2000" dirty="0"/>
            </a:br>
            <a:r>
              <a:rPr lang="en-US" sz="2000" dirty="0"/>
              <a:t>		&lt;div&gt;</a:t>
            </a:r>
            <a:br>
              <a:rPr lang="en-US" sz="2000" dirty="0"/>
            </a:br>
            <a:r>
              <a:rPr lang="en-US" sz="2000" dirty="0"/>
              <a:t>			&lt;h1&gt;Hello {</a:t>
            </a:r>
            <a:r>
              <a:rPr lang="en-US" sz="2000" dirty="0" err="1">
                <a:solidFill>
                  <a:srgbClr val="00B0F0"/>
                </a:solidFill>
              </a:rPr>
              <a:t>this.state.message</a:t>
            </a:r>
            <a:r>
              <a:rPr lang="en-US" sz="2000" dirty="0"/>
              <a:t>}!&lt;/h1&gt;</a:t>
            </a:r>
            <a:br>
              <a:rPr lang="en-US" sz="2000" dirty="0"/>
            </a:br>
            <a:r>
              <a:rPr lang="en-US" sz="2000" dirty="0"/>
              <a:t>			&lt;button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2000" b="1" dirty="0"/>
              <a:t>{</a:t>
            </a:r>
            <a:r>
              <a:rPr lang="en-US" sz="2000" b="1" dirty="0" err="1"/>
              <a:t>this.updateMessage</a:t>
            </a:r>
            <a:r>
              <a:rPr lang="en-US" sz="2000" b="1" dirty="0"/>
              <a:t>}</a:t>
            </a:r>
            <a:r>
              <a:rPr lang="en-US" sz="2000" dirty="0"/>
              <a:t>&gt;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2000" dirty="0">
                <a:highlight>
                  <a:srgbClr val="FFFF00"/>
                </a:highlight>
              </a:rPr>
              <a:t>/</a:t>
            </a:r>
            <a:r>
              <a:rPr lang="en-US" sz="2000" dirty="0"/>
              <a:t>button&gt;</a:t>
            </a:r>
            <a:br>
              <a:rPr lang="en-US" sz="2000" dirty="0"/>
            </a:br>
            <a:r>
              <a:rPr lang="en-US" sz="2000" dirty="0"/>
              <a:t>		&lt;/div&gt; </a:t>
            </a:r>
            <a:br>
              <a:rPr lang="en-US" sz="2000" dirty="0"/>
            </a:br>
            <a:r>
              <a:rPr lang="en-US" sz="2000" dirty="0"/>
              <a:t>		)	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1B53EF-CB1D-244D-B9B9-3D0D5E216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645" y="830195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4634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4178300"/>
            <a:ext cx="8356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06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this.statsUpdate.bind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&lt;</a:t>
            </a:r>
            <a:r>
              <a:rPr lang="en-US" sz="1600" dirty="0" err="1"/>
              <a:t>TeslaCar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FFFF00"/>
                </a:solidFill>
              </a:rPr>
              <a:t>wheelsize</a:t>
            </a:r>
            <a:r>
              <a:rPr lang="en-US" sz="1600" dirty="0"/>
              <a:t>={</a:t>
            </a:r>
            <a:r>
              <a:rPr lang="en-US" sz="1600" dirty="0" err="1"/>
              <a:t>config.wheels</a:t>
            </a:r>
            <a:r>
              <a:rPr lang="en-US" sz="1600" dirty="0"/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44315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0A97-E463-C54F-B970-B28BF8B4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52B28-69C2-9549-93DF-604E6C7E0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2590800"/>
            <a:ext cx="12573000" cy="6286499"/>
          </a:xfrm>
        </p:spPr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endParaRPr lang="en-US" b="1" dirty="0"/>
          </a:p>
          <a:p>
            <a:pPr marL="1514475" lvl="3" indent="0">
              <a:spcBef>
                <a:spcPts val="1200"/>
              </a:spcBef>
              <a:buNone/>
            </a:pPr>
            <a:r>
              <a:rPr lang="en-US" sz="2400" b="1" dirty="0" err="1"/>
              <a:t>statsUpdate</a:t>
            </a:r>
            <a:r>
              <a:rPr lang="en-US" sz="2400" b="1" dirty="0"/>
              <a:t>( )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     </a:t>
            </a: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carModels</a:t>
            </a:r>
            <a:r>
              <a:rPr lang="en-US" sz="2400" dirty="0"/>
              <a:t> = ['60', '60D', '75', '75D', '90D'];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00B0F0"/>
                </a:solidFill>
              </a:rPr>
              <a:t>this.setState</a:t>
            </a:r>
            <a:r>
              <a:rPr lang="en-US" sz="2400" dirty="0"/>
              <a:t>({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>
                <a:solidFill>
                  <a:srgbClr val="FFFF00"/>
                </a:solidFill>
              </a:rPr>
              <a:t>:</a:t>
            </a:r>
            <a:r>
              <a:rPr lang="en-US" sz="2400" dirty="0"/>
              <a:t> </a:t>
            </a:r>
            <a:r>
              <a:rPr lang="en-US" sz="2400" dirty="0" err="1"/>
              <a:t>this.calculateStats</a:t>
            </a:r>
            <a:r>
              <a:rPr lang="en-US" sz="2400" dirty="0"/>
              <a:t>(</a:t>
            </a:r>
            <a:r>
              <a:rPr lang="en-US" sz="2400" dirty="0" err="1"/>
              <a:t>carModels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	}) </a:t>
            </a:r>
            <a:br>
              <a:rPr lang="en-US" sz="2400" dirty="0"/>
            </a:b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15316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037114" y="5984475"/>
            <a:ext cx="110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FF00"/>
                </a:solidFill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8501743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this.statsUpdate</a:t>
            </a:r>
            <a:r>
              <a:rPr lang="en-US" sz="1600" dirty="0">
                <a:solidFill>
                  <a:schemeClr val="bg1"/>
                </a:solidFill>
              </a:rPr>
              <a:t> = </a:t>
            </a:r>
            <a:r>
              <a:rPr lang="en-US" sz="1600" dirty="0" err="1">
                <a:solidFill>
                  <a:schemeClr val="bg1"/>
                </a:solidFill>
              </a:rPr>
              <a:t>this.statsUpdate.bind</a:t>
            </a:r>
            <a:r>
              <a:rPr lang="en-US" sz="1600" dirty="0">
                <a:solidFill>
                  <a:schemeClr val="bg1"/>
                </a:solidFill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3347700" y="8258175"/>
            <a:ext cx="2397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71805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120" b="1" dirty="0">
                <a:solidFill>
                  <a:srgbClr val="00B0F0"/>
                </a:solidFill>
              </a:rPr>
              <a:t>Receiving props in Tesla Car Component</a:t>
            </a:r>
            <a:endParaRPr lang="en-US" sz="512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109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3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  </a:t>
            </a:r>
            <a:r>
              <a:rPr lang="en-US" dirty="0">
                <a:solidFill>
                  <a:srgbClr val="00B0F0"/>
                </a:solidFill>
              </a:rPr>
              <a:t>(https://</a:t>
            </a:r>
            <a:r>
              <a:rPr lang="en-US" dirty="0" err="1">
                <a:solidFill>
                  <a:srgbClr val="00B0F0"/>
                </a:solidFill>
              </a:rPr>
              <a:t>nodejs.org</a:t>
            </a:r>
            <a:r>
              <a:rPr lang="en-US" dirty="0">
                <a:solidFill>
                  <a:srgbClr val="00B0F0"/>
                </a:solidFill>
              </a:rPr>
              <a:t>/)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rgbClr val="FFFF00"/>
                </a:solidFill>
              </a:rPr>
              <a:t>{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}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10099</TotalTime>
  <Words>941</Words>
  <Application>Microsoft Macintosh PowerPoint</Application>
  <PresentationFormat>Custom</PresentationFormat>
  <Paragraphs>374</Paragraphs>
  <Slides>47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Peter Eijgermans</vt:lpstr>
      <vt:lpstr>Agenda workshop</vt:lpstr>
      <vt:lpstr>PowerPoint Presentation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PowerPoint Presentation</vt:lpstr>
      <vt:lpstr>The UI is represented by a component tree</vt:lpstr>
      <vt:lpstr>Components tree</vt:lpstr>
      <vt:lpstr>App.js component</vt:lpstr>
      <vt:lpstr>Header component</vt:lpstr>
      <vt:lpstr>Header</vt:lpstr>
      <vt:lpstr>Project structure</vt:lpstr>
      <vt:lpstr>Tesla Battery Component</vt:lpstr>
      <vt:lpstr>Components tree</vt:lpstr>
      <vt:lpstr>PowerPoint Presentation</vt:lpstr>
      <vt:lpstr>State of the App</vt:lpstr>
      <vt:lpstr>carstats</vt:lpstr>
      <vt:lpstr>State of the App</vt:lpstr>
      <vt:lpstr>  Tesla Battery Service  </vt:lpstr>
      <vt:lpstr>Exercise: check Tesla Battery Service</vt:lpstr>
      <vt:lpstr>Changing State</vt:lpstr>
      <vt:lpstr>Changing State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this.setState()</vt:lpstr>
      <vt:lpstr>Tesla Car Component</vt:lpstr>
      <vt:lpstr>passing props to  Tesla Car Component</vt:lpstr>
      <vt:lpstr>PowerPoint Presentation</vt:lpstr>
      <vt:lpstr>PowerPoint Presentation</vt:lpstr>
      <vt:lpstr>Receiving props in Tesla Car Component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231</cp:revision>
  <dcterms:modified xsi:type="dcterms:W3CDTF">2018-12-15T20:34:54Z</dcterms:modified>
</cp:coreProperties>
</file>